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9" d="100"/>
          <a:sy n="89" d="100"/>
        </p:scale>
        <p:origin x="84"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2EFCA1-C8CA-4503-B773-59C43D3FF0FE}"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640952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2EFCA1-C8CA-4503-B773-59C43D3FF0FE}"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412848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2EFCA1-C8CA-4503-B773-59C43D3FF0FE}"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245859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2EFCA1-C8CA-4503-B773-59C43D3FF0FE}"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272750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2EFCA1-C8CA-4503-B773-59C43D3FF0FE}"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3547878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2EFCA1-C8CA-4503-B773-59C43D3FF0FE}"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332017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2EFCA1-C8CA-4503-B773-59C43D3FF0FE}"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208523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2EFCA1-C8CA-4503-B773-59C43D3FF0FE}"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383202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EFCA1-C8CA-4503-B773-59C43D3FF0FE}"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961771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EFCA1-C8CA-4503-B773-59C43D3FF0FE}"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390338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EFCA1-C8CA-4503-B773-59C43D3FF0FE}"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72AD4-ADF6-4AC1-A252-A174A91FC234}" type="slidenum">
              <a:rPr lang="en-US" smtClean="0"/>
              <a:t>‹#›</a:t>
            </a:fld>
            <a:endParaRPr lang="en-US"/>
          </a:p>
        </p:txBody>
      </p:sp>
    </p:spTree>
    <p:extLst>
      <p:ext uri="{BB962C8B-B14F-4D97-AF65-F5344CB8AC3E}">
        <p14:creationId xmlns:p14="http://schemas.microsoft.com/office/powerpoint/2010/main" val="4275829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EFCA1-C8CA-4503-B773-59C43D3FF0FE}" type="datetimeFigureOut">
              <a:rPr lang="en-US" smtClean="0"/>
              <a:t>5/23/2018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72AD4-ADF6-4AC1-A252-A174A91FC234}" type="slidenum">
              <a:rPr lang="en-US" smtClean="0"/>
              <a:t>‹#›</a:t>
            </a:fld>
            <a:endParaRPr lang="en-US"/>
          </a:p>
        </p:txBody>
      </p:sp>
    </p:spTree>
    <p:extLst>
      <p:ext uri="{BB962C8B-B14F-4D97-AF65-F5344CB8AC3E}">
        <p14:creationId xmlns:p14="http://schemas.microsoft.com/office/powerpoint/2010/main" val="425452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 (individual assignment)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Read the guidelines </a:t>
            </a:r>
            <a:r>
              <a:rPr lang="en-US" dirty="0"/>
              <a:t>for using the </a:t>
            </a:r>
            <a:r>
              <a:rPr lang="en-US" dirty="0" err="1"/>
              <a:t>PCard</a:t>
            </a:r>
            <a:r>
              <a:rPr lang="en-US" dirty="0"/>
              <a:t> at OSU.  After reading through the guidelines, answer the following two questions:</a:t>
            </a:r>
          </a:p>
          <a:p>
            <a:pPr fontAlgn="ctr"/>
            <a:endParaRPr lang="en-US" dirty="0" smtClean="0"/>
          </a:p>
          <a:p>
            <a:pPr fontAlgn="ctr"/>
            <a:r>
              <a:rPr lang="en-US" dirty="0" smtClean="0"/>
              <a:t>Q1</a:t>
            </a:r>
            <a:r>
              <a:rPr lang="en-US" dirty="0"/>
              <a:t>.     After reviewing the P-card guidelines, identify three risks that OSU faces and the controls it has implemented to reduce those risks.</a:t>
            </a:r>
          </a:p>
          <a:p>
            <a:pPr marL="0" indent="0">
              <a:buNone/>
            </a:pPr>
            <a:endParaRPr lang="en-US" dirty="0"/>
          </a:p>
          <a:p>
            <a:pPr fontAlgn="ctr"/>
            <a:r>
              <a:rPr lang="en-US" dirty="0"/>
              <a:t>Q2.     Prepare a list of questions (4 – 5) that you would like to test to see if employees are following OSU P-card guidelines. Your questions should be informed by thinking about the risks OSU faces and the internal controls it has implemented. Make sure you focus on questions that can be answered using data.  </a:t>
            </a:r>
          </a:p>
          <a:p>
            <a:endParaRPr lang="en-US" dirty="0"/>
          </a:p>
        </p:txBody>
      </p:sp>
    </p:spTree>
    <p:extLst>
      <p:ext uri="{BB962C8B-B14F-4D97-AF65-F5344CB8AC3E}">
        <p14:creationId xmlns:p14="http://schemas.microsoft.com/office/powerpoint/2010/main" val="3712241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 working with P-Card Data in </a:t>
            </a:r>
            <a:r>
              <a:rPr lang="en-US" b="1" dirty="0" smtClean="0"/>
              <a:t>groups</a:t>
            </a:r>
            <a:r>
              <a:rPr lang="en-US" dirty="0" smtClean="0"/>
              <a:t> using the IMPACT Model</a:t>
            </a:r>
            <a:endParaRPr lang="en-US" dirty="0"/>
          </a:p>
        </p:txBody>
      </p:sp>
      <p:sp>
        <p:nvSpPr>
          <p:cNvPr id="3" name="Content Placeholder 2"/>
          <p:cNvSpPr>
            <a:spLocks noGrp="1"/>
          </p:cNvSpPr>
          <p:nvPr>
            <p:ph idx="1"/>
          </p:nvPr>
        </p:nvSpPr>
        <p:spPr/>
        <p:txBody>
          <a:bodyPr/>
          <a:lstStyle/>
          <a:p>
            <a:pPr marL="0" indent="0">
              <a:buNone/>
            </a:pPr>
            <a:r>
              <a:rPr lang="en-US" dirty="0" smtClean="0"/>
              <a:t>I –</a:t>
            </a:r>
            <a:r>
              <a:rPr lang="en-US" dirty="0"/>
              <a:t> </a:t>
            </a:r>
            <a:r>
              <a:rPr lang="en-US" dirty="0" smtClean="0"/>
              <a:t>Identify questions</a:t>
            </a:r>
          </a:p>
          <a:p>
            <a:pPr marL="0" indent="0">
              <a:buNone/>
            </a:pPr>
            <a:r>
              <a:rPr lang="en-US" dirty="0" smtClean="0"/>
              <a:t>M – Master the Data</a:t>
            </a:r>
          </a:p>
          <a:p>
            <a:pPr marL="0" indent="0">
              <a:buNone/>
            </a:pPr>
            <a:r>
              <a:rPr lang="en-US" dirty="0" smtClean="0"/>
              <a:t>P – Perform the  Test Plan</a:t>
            </a:r>
          </a:p>
          <a:p>
            <a:pPr marL="0" indent="0">
              <a:buNone/>
            </a:pPr>
            <a:r>
              <a:rPr lang="en-US" dirty="0" smtClean="0"/>
              <a:t>A – Address and Refine the Results</a:t>
            </a:r>
          </a:p>
          <a:p>
            <a:pPr marL="0" indent="0">
              <a:buNone/>
            </a:pPr>
            <a:r>
              <a:rPr lang="en-US" dirty="0" smtClean="0"/>
              <a:t>C – Communicate Insights</a:t>
            </a:r>
          </a:p>
          <a:p>
            <a:pPr marL="0" indent="0">
              <a:buNone/>
            </a:pPr>
            <a:r>
              <a:rPr lang="en-US" dirty="0" smtClean="0"/>
              <a:t>T – Track Outcomes</a:t>
            </a:r>
            <a:endParaRPr lang="en-US" dirty="0"/>
          </a:p>
        </p:txBody>
      </p:sp>
    </p:spTree>
    <p:extLst>
      <p:ext uri="{BB962C8B-B14F-4D97-AF65-F5344CB8AC3E}">
        <p14:creationId xmlns:p14="http://schemas.microsoft.com/office/powerpoint/2010/main" val="897482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and M</a:t>
            </a:r>
            <a:endParaRPr lang="en-US" dirty="0"/>
          </a:p>
        </p:txBody>
      </p:sp>
      <p:sp>
        <p:nvSpPr>
          <p:cNvPr id="3" name="Content Placeholder 2"/>
          <p:cNvSpPr>
            <a:spLocks noGrp="1"/>
          </p:cNvSpPr>
          <p:nvPr>
            <p:ph idx="1"/>
          </p:nvPr>
        </p:nvSpPr>
        <p:spPr/>
        <p:txBody>
          <a:bodyPr/>
          <a:lstStyle/>
          <a:p>
            <a:pPr marL="0" indent="0">
              <a:buNone/>
            </a:pPr>
            <a:r>
              <a:rPr lang="en-US" dirty="0" smtClean="0"/>
              <a:t>I –</a:t>
            </a:r>
            <a:r>
              <a:rPr lang="en-US" dirty="0"/>
              <a:t> </a:t>
            </a:r>
            <a:r>
              <a:rPr lang="en-US" dirty="0" smtClean="0"/>
              <a:t>Identify questions.  This is what you did for homework.</a:t>
            </a:r>
          </a:p>
          <a:p>
            <a:pPr marL="0" indent="0">
              <a:buNone/>
            </a:pPr>
            <a:r>
              <a:rPr lang="en-US" dirty="0" smtClean="0"/>
              <a:t>M – Master the Data. </a:t>
            </a:r>
          </a:p>
          <a:p>
            <a:r>
              <a:rPr lang="en-US" dirty="0" smtClean="0"/>
              <a:t>You will, at minimum, need to copy and paste the raw data from the internet into Excel and then  transform it by using the text-to-columns feature in Excel.  </a:t>
            </a:r>
          </a:p>
          <a:p>
            <a:r>
              <a:rPr lang="en-US" dirty="0" smtClean="0"/>
              <a:t>Then, depending on your test plan, you may need to transform the data more, or maybe even import it into Access.</a:t>
            </a:r>
            <a:endParaRPr lang="en-US" dirty="0"/>
          </a:p>
        </p:txBody>
      </p:sp>
    </p:spTree>
    <p:extLst>
      <p:ext uri="{BB962C8B-B14F-4D97-AF65-F5344CB8AC3E}">
        <p14:creationId xmlns:p14="http://schemas.microsoft.com/office/powerpoint/2010/main" val="49573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 Perform the Test Plan </a:t>
            </a:r>
            <a:endParaRPr lang="en-US" dirty="0"/>
          </a:p>
        </p:txBody>
      </p:sp>
      <p:sp>
        <p:nvSpPr>
          <p:cNvPr id="3" name="Content Placeholder 2"/>
          <p:cNvSpPr>
            <a:spLocks noGrp="1"/>
          </p:cNvSpPr>
          <p:nvPr>
            <p:ph idx="1"/>
          </p:nvPr>
        </p:nvSpPr>
        <p:spPr/>
        <p:txBody>
          <a:bodyPr/>
          <a:lstStyle/>
          <a:p>
            <a:r>
              <a:rPr lang="en-US" dirty="0" smtClean="0"/>
              <a:t>In your groups, share the questions that you each came up with.</a:t>
            </a:r>
          </a:p>
          <a:p>
            <a:r>
              <a:rPr lang="en-US" dirty="0" smtClean="0"/>
              <a:t>  From those questions, select three that fit the combination of interesting and something you know how to answer.  </a:t>
            </a:r>
          </a:p>
          <a:p>
            <a:r>
              <a:rPr lang="en-US" dirty="0" smtClean="0"/>
              <a:t>Answer the questions, with each group member answering each question with a different month's set of data. </a:t>
            </a:r>
          </a:p>
          <a:p>
            <a:pPr lvl="1"/>
            <a:r>
              <a:rPr lang="en-US" dirty="0" smtClean="0"/>
              <a:t>That means, you’ll have the same three questions answered across 4 or 5 different months (depending on how many group members you have here)</a:t>
            </a:r>
            <a:endParaRPr lang="en-US" dirty="0"/>
          </a:p>
        </p:txBody>
      </p:sp>
    </p:spTree>
    <p:extLst>
      <p:ext uri="{BB962C8B-B14F-4D97-AF65-F5344CB8AC3E}">
        <p14:creationId xmlns:p14="http://schemas.microsoft.com/office/powerpoint/2010/main" val="407203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 Address and Refine the Results.</a:t>
            </a:r>
            <a:endParaRPr lang="en-US" dirty="0"/>
          </a:p>
        </p:txBody>
      </p:sp>
      <p:sp>
        <p:nvSpPr>
          <p:cNvPr id="3" name="Content Placeholder 2"/>
          <p:cNvSpPr>
            <a:spLocks noGrp="1"/>
          </p:cNvSpPr>
          <p:nvPr>
            <p:ph idx="1"/>
          </p:nvPr>
        </p:nvSpPr>
        <p:spPr/>
        <p:txBody>
          <a:bodyPr/>
          <a:lstStyle/>
          <a:p>
            <a:r>
              <a:rPr lang="en-US" dirty="0" smtClean="0"/>
              <a:t>Compare your results with one another.  </a:t>
            </a:r>
          </a:p>
          <a:p>
            <a:r>
              <a:rPr lang="en-US" dirty="0" smtClean="0"/>
              <a:t>What do your results indicate?  </a:t>
            </a:r>
          </a:p>
          <a:p>
            <a:r>
              <a:rPr lang="en-US" dirty="0" smtClean="0"/>
              <a:t>Do you have any reason for concern?  </a:t>
            </a:r>
          </a:p>
          <a:p>
            <a:r>
              <a:rPr lang="en-US" dirty="0" smtClean="0"/>
              <a:t>Do your results prod you to further dig into the data and ask it follow-up questions?  </a:t>
            </a:r>
          </a:p>
          <a:p>
            <a:r>
              <a:rPr lang="en-US" dirty="0" smtClean="0"/>
              <a:t>Is there additional data you would want to request to further dig into the results?</a:t>
            </a:r>
            <a:endParaRPr lang="en-US" dirty="0"/>
          </a:p>
        </p:txBody>
      </p:sp>
    </p:spTree>
    <p:extLst>
      <p:ext uri="{BB962C8B-B14F-4D97-AF65-F5344CB8AC3E}">
        <p14:creationId xmlns:p14="http://schemas.microsoft.com/office/powerpoint/2010/main" val="22025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 and T - Communicate Insights and Track Outcomes</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As a group, create a short write-up:</a:t>
            </a:r>
          </a:p>
          <a:p>
            <a:pPr lvl="1"/>
            <a:r>
              <a:rPr lang="en-US" dirty="0"/>
              <a:t>What questions did you answer</a:t>
            </a:r>
          </a:p>
          <a:p>
            <a:pPr lvl="2"/>
            <a:r>
              <a:rPr lang="en-US" dirty="0" smtClean="0"/>
              <a:t>And </a:t>
            </a:r>
            <a:r>
              <a:rPr lang="en-US" dirty="0"/>
              <a:t>- if there was a question you couldn't answer, describe the issue.  Was it lacking data, data disorganization, issues with the tool (Excel, Access)?</a:t>
            </a:r>
          </a:p>
          <a:p>
            <a:pPr lvl="1"/>
            <a:r>
              <a:rPr lang="en-US" dirty="0" smtClean="0"/>
              <a:t>How </a:t>
            </a:r>
            <a:r>
              <a:rPr lang="en-US" dirty="0"/>
              <a:t>did you answer the questions you found - what was your test plan?</a:t>
            </a:r>
          </a:p>
          <a:p>
            <a:pPr lvl="2"/>
            <a:r>
              <a:rPr lang="en-US" dirty="0" smtClean="0"/>
              <a:t>Again</a:t>
            </a:r>
            <a:r>
              <a:rPr lang="en-US" dirty="0"/>
              <a:t>, if you had to modify your questions or your test plan in the midst of answering your original questions, why and how did you modify</a:t>
            </a:r>
            <a:r>
              <a:rPr lang="en-US" dirty="0" smtClean="0"/>
              <a:t>?</a:t>
            </a:r>
          </a:p>
          <a:p>
            <a:pPr lvl="1"/>
            <a:r>
              <a:rPr lang="en-US" dirty="0" smtClean="0"/>
              <a:t>Describe the results you received and your interpretation of the results</a:t>
            </a:r>
          </a:p>
          <a:p>
            <a:pPr lvl="1"/>
            <a:r>
              <a:rPr lang="en-US" dirty="0" smtClean="0"/>
              <a:t>Detail what next steps you would take (would you request additional data?  Would you continue monitoring the same report?  If so, how frequently and why?, etc.)</a:t>
            </a:r>
            <a:endParaRPr lang="en-US" dirty="0"/>
          </a:p>
          <a:p>
            <a:r>
              <a:rPr lang="en-US" dirty="0" smtClean="0"/>
              <a:t>You will share your results with the class on Monday.  </a:t>
            </a:r>
            <a:endParaRPr lang="en-US" dirty="0"/>
          </a:p>
        </p:txBody>
      </p:sp>
    </p:spTree>
    <p:extLst>
      <p:ext uri="{BB962C8B-B14F-4D97-AF65-F5344CB8AC3E}">
        <p14:creationId xmlns:p14="http://schemas.microsoft.com/office/powerpoint/2010/main" val="34528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437</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Assignment 1 (individual assignment)</vt:lpstr>
      <vt:lpstr>Continue working with P-Card Data in groups using the IMPACT Model</vt:lpstr>
      <vt:lpstr>I and M</vt:lpstr>
      <vt:lpstr>P – Perform the Test Plan </vt:lpstr>
      <vt:lpstr>A - Address and Refine the Results.</vt:lpstr>
      <vt:lpstr>C and T - Communicate Insights and Track Outcomes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Continue working with P-Card Data in groups using the IMPACT Model</dc:title>
  <dc:creator>Katie Terrell</dc:creator>
  <cp:lastModifiedBy>Katie L. Terrell</cp:lastModifiedBy>
  <cp:revision>4</cp:revision>
  <dcterms:created xsi:type="dcterms:W3CDTF">2018-04-04T18:55:34Z</dcterms:created>
  <dcterms:modified xsi:type="dcterms:W3CDTF">2018-05-23T13:45:07Z</dcterms:modified>
</cp:coreProperties>
</file>